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3" r:id="rId10"/>
    <p:sldId id="264" r:id="rId11"/>
    <p:sldId id="261" r:id="rId12"/>
    <p:sldId id="265"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p:restoredTop sz="95000"/>
  </p:normalViewPr>
  <p:slideViewPr>
    <p:cSldViewPr snapToGrid="0" snapToObjects="1">
      <p:cViewPr varScale="1">
        <p:scale>
          <a:sx n="88" d="100"/>
          <a:sy n="88" d="100"/>
        </p:scale>
        <p:origin x="13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1/15/20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1/15/20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1/15/20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1/15/20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a:xfrm>
            <a:off x="1606045" y="192904"/>
            <a:ext cx="5937755" cy="1188720"/>
          </a:xfrm>
        </p:spPr>
        <p:txBody>
          <a:bodyPr/>
          <a:lstStyle/>
          <a:p>
            <a:r>
              <a:rPr lang="en-US" dirty="0"/>
              <a:t>Random forest</a:t>
            </a:r>
          </a:p>
        </p:txBody>
      </p:sp>
      <p:pic>
        <p:nvPicPr>
          <p:cNvPr id="5" name="Content Placeholder 4">
            <a:extLst>
              <a:ext uri="{FF2B5EF4-FFF2-40B4-BE49-F238E27FC236}">
                <a16:creationId xmlns:a16="http://schemas.microsoft.com/office/drawing/2014/main" id="{74020907-79B9-4FA5-8280-54949336A7B2}"/>
              </a:ext>
            </a:extLst>
          </p:cNvPr>
          <p:cNvPicPr>
            <a:picLocks noGrp="1" noChangeAspect="1"/>
          </p:cNvPicPr>
          <p:nvPr>
            <p:ph idx="1"/>
          </p:nvPr>
        </p:nvPicPr>
        <p:blipFill>
          <a:blip r:embed="rId2"/>
          <a:stretch>
            <a:fillRect/>
          </a:stretch>
        </p:blipFill>
        <p:spPr>
          <a:xfrm>
            <a:off x="71363" y="1526795"/>
            <a:ext cx="9005525" cy="2969703"/>
          </a:xfrm>
        </p:spPr>
      </p:pic>
      <p:sp>
        <p:nvSpPr>
          <p:cNvPr id="6" name="TextBox 5">
            <a:extLst>
              <a:ext uri="{FF2B5EF4-FFF2-40B4-BE49-F238E27FC236}">
                <a16:creationId xmlns:a16="http://schemas.microsoft.com/office/drawing/2014/main" id="{7B88B3A2-465C-4046-B11B-40BDD9F2028E}"/>
              </a:ext>
            </a:extLst>
          </p:cNvPr>
          <p:cNvSpPr txBox="1"/>
          <p:nvPr/>
        </p:nvSpPr>
        <p:spPr>
          <a:xfrm>
            <a:off x="1593909" y="4521666"/>
            <a:ext cx="578001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Prior using </a:t>
            </a:r>
            <a:r>
              <a:rPr lang="en-US" dirty="0" err="1"/>
              <a:t>GridSearch</a:t>
            </a:r>
            <a:r>
              <a:rPr lang="en-US" dirty="0"/>
              <a:t>, the model’s r</a:t>
            </a:r>
            <a:r>
              <a:rPr lang="en-US" baseline="30000" dirty="0"/>
              <a:t>2 </a:t>
            </a:r>
            <a:r>
              <a:rPr lang="en-US" dirty="0"/>
              <a:t> score of 0.91</a:t>
            </a:r>
          </a:p>
          <a:p>
            <a:pPr marL="285750" indent="-285750">
              <a:buFont typeface="Arial" panose="020B0604020202020204" pitchFamily="34" charset="0"/>
              <a:buChar char="•"/>
            </a:pPr>
            <a:r>
              <a:rPr lang="en-US" dirty="0"/>
              <a:t>To determine the best parameters, a </a:t>
            </a:r>
            <a:r>
              <a:rPr lang="en-US" dirty="0" err="1"/>
              <a:t>GridSearch</a:t>
            </a:r>
            <a:r>
              <a:rPr lang="en-US" dirty="0"/>
              <a:t> was conducted and it was determined that the best </a:t>
            </a:r>
            <a:r>
              <a:rPr lang="en-US" dirty="0" err="1"/>
              <a:t>max_depth</a:t>
            </a:r>
            <a:r>
              <a:rPr lang="en-US" dirty="0"/>
              <a:t> was 5 and the best </a:t>
            </a:r>
            <a:r>
              <a:rPr lang="en-US" dirty="0" err="1"/>
              <a:t>n_estimators</a:t>
            </a:r>
            <a:r>
              <a:rPr lang="en-US" dirty="0"/>
              <a:t> was 2, meaning just 2 trees</a:t>
            </a:r>
          </a:p>
          <a:p>
            <a:pPr marL="285750" indent="-285750">
              <a:buFont typeface="Arial" panose="020B0604020202020204" pitchFamily="34" charset="0"/>
              <a:buChar char="•"/>
            </a:pPr>
            <a:r>
              <a:rPr lang="en-US" dirty="0"/>
              <a:t>The model was a decent fit with r</a:t>
            </a:r>
            <a:r>
              <a:rPr lang="en-US" baseline="30000" dirty="0"/>
              <a:t>2</a:t>
            </a:r>
            <a:r>
              <a:rPr lang="en-US" dirty="0"/>
              <a:t> of 0.97 and a MSE of 840.00.</a:t>
            </a:r>
          </a:p>
          <a:p>
            <a:pPr marL="285750" indent="-285750">
              <a:buFont typeface="Arial" panose="020B0604020202020204" pitchFamily="34" charset="0"/>
              <a:buChar char="•"/>
            </a:pPr>
            <a:r>
              <a:rPr lang="en-US" dirty="0"/>
              <a:t>High MSE due to the size of our dataset</a:t>
            </a:r>
          </a:p>
        </p:txBody>
      </p:sp>
    </p:spTree>
    <p:extLst>
      <p:ext uri="{BB962C8B-B14F-4D97-AF65-F5344CB8AC3E}">
        <p14:creationId xmlns:p14="http://schemas.microsoft.com/office/powerpoint/2010/main" val="420845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r>
              <a:rPr lang="en-US" dirty="0"/>
              <a:t>The linear regression model was the best fit.  The model had an r</a:t>
            </a:r>
            <a:r>
              <a:rPr lang="en-US" baseline="30000" dirty="0"/>
              <a:t>2</a:t>
            </a:r>
            <a:r>
              <a:rPr lang="en-US" dirty="0"/>
              <a:t> of 0.99 and a MSE of 230.58</a:t>
            </a:r>
          </a:p>
          <a:p>
            <a:r>
              <a:rPr lang="en-US" dirty="0"/>
              <a:t>This is reasonable outcome since many of the features are correlated</a:t>
            </a:r>
          </a:p>
          <a:p>
            <a:endParaRPr lang="en-US" dirty="0"/>
          </a:p>
        </p:txBody>
      </p:sp>
    </p:spTree>
    <p:extLst>
      <p:ext uri="{BB962C8B-B14F-4D97-AF65-F5344CB8AC3E}">
        <p14:creationId xmlns:p14="http://schemas.microsoft.com/office/powerpoint/2010/main" val="48710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a:p>
            <a:r>
              <a:rPr lang="en-US" dirty="0"/>
              <a:t>We used years to split our test and train data. We trained using 2000-2010 and tested on 2011-2015 data.</a:t>
            </a:r>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a:xfrm>
            <a:off x="1606045" y="238296"/>
            <a:ext cx="5937755" cy="1188720"/>
          </a:xfrm>
        </p:spPr>
        <p:txBody>
          <a:bodyPr/>
          <a:lstStyle/>
          <a:p>
            <a:r>
              <a:rPr lang="en-US" dirty="0"/>
              <a:t>Decision tree</a:t>
            </a:r>
          </a:p>
        </p:txBody>
      </p:sp>
      <p:pic>
        <p:nvPicPr>
          <p:cNvPr id="5" name="Content Placeholder 4" descr="A close up of a piece of paper&#10;&#10;Description automatically generated">
            <a:extLst>
              <a:ext uri="{FF2B5EF4-FFF2-40B4-BE49-F238E27FC236}">
                <a16:creationId xmlns:a16="http://schemas.microsoft.com/office/drawing/2014/main" id="{ED0AD784-1A83-4CD9-BBB2-B6EBAE3D6013}"/>
              </a:ext>
            </a:extLst>
          </p:cNvPr>
          <p:cNvPicPr>
            <a:picLocks noGrp="1" noChangeAspect="1"/>
          </p:cNvPicPr>
          <p:nvPr>
            <p:ph idx="1"/>
          </p:nvPr>
        </p:nvPicPr>
        <p:blipFill>
          <a:blip r:embed="rId2"/>
          <a:stretch>
            <a:fillRect/>
          </a:stretch>
        </p:blipFill>
        <p:spPr>
          <a:xfrm>
            <a:off x="147154" y="1615159"/>
            <a:ext cx="8885751" cy="3401221"/>
          </a:xfrm>
        </p:spPr>
      </p:pic>
      <p:sp>
        <p:nvSpPr>
          <p:cNvPr id="7" name="TextBox 6">
            <a:extLst>
              <a:ext uri="{FF2B5EF4-FFF2-40B4-BE49-F238E27FC236}">
                <a16:creationId xmlns:a16="http://schemas.microsoft.com/office/drawing/2014/main" id="{72E99EC7-10AB-4B9A-AEB4-2E061A8F9F8C}"/>
              </a:ext>
            </a:extLst>
          </p:cNvPr>
          <p:cNvSpPr txBox="1"/>
          <p:nvPr/>
        </p:nvSpPr>
        <p:spPr>
          <a:xfrm>
            <a:off x="952856" y="5083123"/>
            <a:ext cx="723828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Perfect train r</a:t>
            </a:r>
            <a:r>
              <a:rPr lang="en-US" baseline="30000" dirty="0"/>
              <a:t>2 </a:t>
            </a:r>
            <a:r>
              <a:rPr lang="en-US" dirty="0"/>
              <a:t> score of 1.0 </a:t>
            </a:r>
          </a:p>
          <a:p>
            <a:pPr marL="285750" indent="-285750">
              <a:buFont typeface="Arial" panose="020B0604020202020204" pitchFamily="34" charset="0"/>
              <a:buChar char="•"/>
            </a:pPr>
            <a:r>
              <a:rPr lang="en-US" dirty="0"/>
              <a:t>The model’s r</a:t>
            </a:r>
            <a:r>
              <a:rPr lang="en-US" baseline="30000" dirty="0"/>
              <a:t>2  </a:t>
            </a:r>
            <a:r>
              <a:rPr lang="en-US" dirty="0"/>
              <a:t>score is 0.97 and the MSE is 866.5</a:t>
            </a:r>
          </a:p>
          <a:p>
            <a:pPr marL="285750" indent="-285750">
              <a:buFont typeface="Arial" panose="020B0604020202020204" pitchFamily="34" charset="0"/>
              <a:buChar char="•"/>
            </a:pPr>
            <a:r>
              <a:rPr lang="en-US" dirty="0"/>
              <a:t>As typical for decision tree models, our model ended up overfitting</a:t>
            </a:r>
          </a:p>
          <a:p>
            <a:pPr marL="285750" indent="-285750">
              <a:buFont typeface="Arial" panose="020B0604020202020204" pitchFamily="34" charset="0"/>
              <a:buChar char="•"/>
            </a:pPr>
            <a:r>
              <a:rPr lang="en-US" dirty="0"/>
              <a:t>To help avoid overfitting, a </a:t>
            </a:r>
            <a:r>
              <a:rPr lang="en-US" dirty="0" err="1"/>
              <a:t>GridSearch</a:t>
            </a:r>
            <a:r>
              <a:rPr lang="en-US" dirty="0"/>
              <a:t> was conducted and it was determined that the best </a:t>
            </a:r>
            <a:r>
              <a:rPr lang="en-US" dirty="0" err="1"/>
              <a:t>max_depth</a:t>
            </a:r>
            <a:r>
              <a:rPr lang="en-US" dirty="0"/>
              <a:t> was 8</a:t>
            </a:r>
          </a:p>
          <a:p>
            <a:pPr marL="285750" indent="-285750">
              <a:buFont typeface="Arial" panose="020B0604020202020204" pitchFamily="34" charset="0"/>
              <a:buChar char="•"/>
            </a:pPr>
            <a:r>
              <a:rPr lang="en-US" dirty="0"/>
              <a:t>As you can see, the model was still hard to follow and complex</a:t>
            </a:r>
          </a:p>
        </p:txBody>
      </p:sp>
    </p:spTree>
    <p:extLst>
      <p:ext uri="{BB962C8B-B14F-4D97-AF65-F5344CB8AC3E}">
        <p14:creationId xmlns:p14="http://schemas.microsoft.com/office/powerpoint/2010/main" val="398069057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264</TotalTime>
  <Words>467</Words>
  <Application>Microsoft Macintosh PowerPoint</Application>
  <PresentationFormat>On-screen Show (4:3)</PresentationFormat>
  <Paragraphs>40</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Decision tree</vt:lpstr>
      <vt:lpstr>Random forest</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Carolyn West</cp:lastModifiedBy>
  <cp:revision>23</cp:revision>
  <dcterms:created xsi:type="dcterms:W3CDTF">2020-01-09T00:43:34Z</dcterms:created>
  <dcterms:modified xsi:type="dcterms:W3CDTF">2020-01-15T22:24:03Z</dcterms:modified>
</cp:coreProperties>
</file>